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7"/>
  </p:notesMasterIdLst>
  <p:handoutMasterIdLst>
    <p:handoutMasterId r:id="rId18"/>
  </p:handoutMasterIdLst>
  <p:sldIdLst>
    <p:sldId id="259" r:id="rId3"/>
    <p:sldId id="436" r:id="rId4"/>
    <p:sldId id="453" r:id="rId5"/>
    <p:sldId id="294" r:id="rId6"/>
    <p:sldId id="443" r:id="rId7"/>
    <p:sldId id="449" r:id="rId8"/>
    <p:sldId id="444" r:id="rId9"/>
    <p:sldId id="450" r:id="rId10"/>
    <p:sldId id="452" r:id="rId11"/>
    <p:sldId id="447" r:id="rId12"/>
    <p:sldId id="448" r:id="rId13"/>
    <p:sldId id="451" r:id="rId14"/>
    <p:sldId id="445" r:id="rId15"/>
    <p:sldId id="446" r:id="rId1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436"/>
            <p14:sldId id="453"/>
            <p14:sldId id="294"/>
            <p14:sldId id="443"/>
            <p14:sldId id="449"/>
            <p14:sldId id="444"/>
            <p14:sldId id="450"/>
            <p14:sldId id="452"/>
            <p14:sldId id="447"/>
            <p14:sldId id="448"/>
            <p14:sldId id="451"/>
            <p14:sldId id="445"/>
            <p14:sldId id="4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66FF33"/>
    <a:srgbClr val="FA0606"/>
    <a:srgbClr val="FF0000"/>
    <a:srgbClr val="0000FF"/>
    <a:srgbClr val="FF3300"/>
    <a:srgbClr val="EAEFF7"/>
    <a:srgbClr val="3B3838"/>
    <a:srgbClr val="D2DEE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0" autoAdjust="0"/>
    <p:restoredTop sz="93802" autoAdjust="0"/>
  </p:normalViewPr>
  <p:slideViewPr>
    <p:cSldViewPr snapToGrid="0">
      <p:cViewPr varScale="1">
        <p:scale>
          <a:sx n="118" d="100"/>
          <a:sy n="118" d="100"/>
        </p:scale>
        <p:origin x="872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2022/3/2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armen.long@bcd-autotest.com" TargetMode="External"/><Relationship Id="rId2" Type="http://schemas.openxmlformats.org/officeDocument/2006/relationships/hyperlink" Target="http://www.boostertech.cn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BD966C-4976-4C31-BC0C-068BAD92DFDF}"/>
              </a:ext>
            </a:extLst>
          </p:cNvPr>
          <p:cNvSpPr/>
          <p:nvPr/>
        </p:nvSpPr>
        <p:spPr>
          <a:xfrm>
            <a:off x="1081490" y="772067"/>
            <a:ext cx="102096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cs typeface="Arial" panose="020B0604020202020204" pitchFamily="34" charset="0"/>
              </a:rPr>
              <a:t>K18X001 Acoustic Chamber Testing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JBD_VN</a:t>
            </a:r>
          </a:p>
          <a:p>
            <a:pPr algn="r"/>
            <a:r>
              <a:rPr lang="en-US" sz="2800" b="1" dirty="0">
                <a:solidFill>
                  <a:srgbClr val="002060"/>
                </a:solidFill>
              </a:rPr>
              <a:t>2022/Feb/08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334735" cy="5581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ea typeface="標楷體" panose="03000509000000000000" pitchFamily="65" charset="-120"/>
                <a:cs typeface="Arial" panose="020B0604020202020204" pitchFamily="34" charset="0"/>
              </a:rPr>
              <a:t>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5" y="3731796"/>
            <a:ext cx="49896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RD: Fu Chiang, Dean, Sean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Vendor: Aegis, </a:t>
            </a:r>
            <a:r>
              <a:rPr kumimoji="0" lang="zh-CN" altLang="en-US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小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TE: Mark Wu, Allan Pham, Jones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58584" y="3364637"/>
            <a:ext cx="836664" cy="263666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7147951" y="2059579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70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334735" cy="5581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ea typeface="標楷體" panose="03000509000000000000" pitchFamily="65" charset="-120"/>
                <a:cs typeface="Arial" panose="020B0604020202020204" pitchFamily="34" charset="0"/>
              </a:rPr>
              <a:t>Contact Point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198368" y="3429000"/>
            <a:ext cx="836664" cy="263666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213629" y="2400418"/>
            <a:ext cx="4793941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Project Management</a:t>
            </a:r>
            <a:endParaRPr lang="en-US" sz="36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68443020-F1B9-4A45-A578-2EC91F91E6B9}"/>
              </a:ext>
            </a:extLst>
          </p:cNvPr>
          <p:cNvSpPr txBox="1"/>
          <p:nvPr/>
        </p:nvSpPr>
        <p:spPr>
          <a:xfrm>
            <a:off x="6181607" y="3589740"/>
            <a:ext cx="6150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TW" b="1" dirty="0"/>
              <a:t>Contact point: </a:t>
            </a:r>
          </a:p>
          <a:p>
            <a:pPr marL="285750" indent="-285750">
              <a:buFontTx/>
              <a:buChar char="-"/>
            </a:pPr>
            <a:r>
              <a:rPr lang="en" altLang="zh-TW" dirty="0"/>
              <a:t>company name and homepage : Booster Electronics Technology </a:t>
            </a:r>
            <a:r>
              <a:rPr lang="en" altLang="zh-TW" dirty="0" err="1"/>
              <a:t>Co,LTD</a:t>
            </a:r>
            <a:endParaRPr lang="en" altLang="zh-TW" dirty="0"/>
          </a:p>
          <a:p>
            <a:pPr marL="285750" indent="-285750">
              <a:buFontTx/>
              <a:buChar char="-"/>
            </a:pPr>
            <a:r>
              <a:rPr lang="en" altLang="zh-TW" dirty="0"/>
              <a:t>home page: </a:t>
            </a:r>
            <a:r>
              <a:rPr lang="en" altLang="zh-TW" dirty="0">
                <a:hlinkClick r:id="rId2"/>
              </a:rPr>
              <a:t>www.boostertech.cn</a:t>
            </a:r>
            <a:endParaRPr lang="en" altLang="zh-TW" dirty="0"/>
          </a:p>
          <a:p>
            <a:pPr marL="285750" indent="-285750">
              <a:buFontTx/>
              <a:buChar char="-"/>
            </a:pPr>
            <a:r>
              <a:rPr lang="en" altLang="zh-TW" dirty="0"/>
              <a:t>contact person name : Carmen Long (Project Management)</a:t>
            </a:r>
          </a:p>
          <a:p>
            <a:pPr marL="285750" indent="-285750">
              <a:buFontTx/>
              <a:buChar char="-"/>
            </a:pPr>
            <a:r>
              <a:rPr lang="en" altLang="zh-TW" dirty="0"/>
              <a:t>email address : </a:t>
            </a:r>
            <a:r>
              <a:rPr lang="en" altLang="zh-TW" dirty="0">
                <a:hlinkClick r:id="rId3"/>
              </a:rPr>
              <a:t>carmen.long@bcd-autotest.com</a:t>
            </a:r>
            <a:endParaRPr lang="en" altLang="zh-TW" dirty="0"/>
          </a:p>
          <a:p>
            <a:pPr marL="285750" indent="-285750">
              <a:buFontTx/>
              <a:buChar char="-"/>
            </a:pPr>
            <a:r>
              <a:rPr lang="en" altLang="zh-TW" dirty="0"/>
              <a:t>phone number : (+86) 198-2033-1504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7433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Test Version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60124" y="1007214"/>
            <a:ext cx="11517042" cy="746443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Test version 4.9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Build date 04-Jan-2022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24" y="2393355"/>
            <a:ext cx="3679216" cy="38476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037" y="2393354"/>
            <a:ext cx="3679216" cy="38476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950" y="2393353"/>
            <a:ext cx="3679216" cy="3847647"/>
          </a:xfrm>
          <a:prstGeom prst="rect">
            <a:avLst/>
          </a:prstGeom>
        </p:spPr>
      </p:pic>
      <p:sp>
        <p:nvSpPr>
          <p:cNvPr id="24" name="Callout: Down Arrow 5">
            <a:extLst>
              <a:ext uri="{FF2B5EF4-FFF2-40B4-BE49-F238E27FC236}">
                <a16:creationId xmlns:a16="http://schemas.microsoft.com/office/drawing/2014/main" id="{0715D08E-3DC5-4FDB-AA6D-FE1579372CAB}"/>
              </a:ext>
            </a:extLst>
          </p:cNvPr>
          <p:cNvSpPr/>
          <p:nvPr/>
        </p:nvSpPr>
        <p:spPr>
          <a:xfrm>
            <a:off x="360124" y="1906730"/>
            <a:ext cx="3679216" cy="486623"/>
          </a:xfrm>
          <a:prstGeom prst="downArrowCallou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IDLE Status</a:t>
            </a:r>
          </a:p>
        </p:txBody>
      </p:sp>
      <p:sp>
        <p:nvSpPr>
          <p:cNvPr id="31" name="Callout: Down Arrow 5">
            <a:extLst>
              <a:ext uri="{FF2B5EF4-FFF2-40B4-BE49-F238E27FC236}">
                <a16:creationId xmlns:a16="http://schemas.microsoft.com/office/drawing/2014/main" id="{0715D08E-3DC5-4FDB-AA6D-FE1579372CAB}"/>
              </a:ext>
            </a:extLst>
          </p:cNvPr>
          <p:cNvSpPr/>
          <p:nvPr/>
        </p:nvSpPr>
        <p:spPr>
          <a:xfrm>
            <a:off x="4279037" y="1906729"/>
            <a:ext cx="3679216" cy="486623"/>
          </a:xfrm>
          <a:prstGeom prst="downArrowCallou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FAILED Status</a:t>
            </a:r>
          </a:p>
        </p:txBody>
      </p:sp>
      <p:sp>
        <p:nvSpPr>
          <p:cNvPr id="32" name="Callout: Down Arrow 5">
            <a:extLst>
              <a:ext uri="{FF2B5EF4-FFF2-40B4-BE49-F238E27FC236}">
                <a16:creationId xmlns:a16="http://schemas.microsoft.com/office/drawing/2014/main" id="{0715D08E-3DC5-4FDB-AA6D-FE1579372CAB}"/>
              </a:ext>
            </a:extLst>
          </p:cNvPr>
          <p:cNvSpPr/>
          <p:nvPr/>
        </p:nvSpPr>
        <p:spPr>
          <a:xfrm>
            <a:off x="8197950" y="1906729"/>
            <a:ext cx="3679216" cy="486623"/>
          </a:xfrm>
          <a:prstGeom prst="downArrowCallout">
            <a:avLst/>
          </a:prstGeom>
          <a:solidFill>
            <a:srgbClr val="00B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PASSED Status</a:t>
            </a:r>
          </a:p>
        </p:txBody>
      </p:sp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Spec.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280224" y="5184559"/>
            <a:ext cx="10950028" cy="763480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overall size of the Acoustic Chamber: Width 1430mm, Length 1150mm, Height 2081mm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Actual weight: 1148kg.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58" y="680787"/>
            <a:ext cx="6703769" cy="41381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191" y="829096"/>
            <a:ext cx="3116062" cy="3937579"/>
          </a:xfrm>
          <a:prstGeom prst="rect">
            <a:avLst/>
          </a:prstGeom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>
            <a:off x="6906827" y="2707693"/>
            <a:ext cx="1136342" cy="506028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46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structure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29" y="674704"/>
            <a:ext cx="5949167" cy="3959439"/>
          </a:xfrm>
          <a:prstGeom prst="rect">
            <a:avLst/>
          </a:prstGeom>
          <a:ln w="190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26128" y="4811636"/>
            <a:ext cx="10768613" cy="154471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1. The sound-proof cotton on the door is </a:t>
            </a:r>
            <a:r>
              <a:rPr lang="en-US" dirty="0" err="1">
                <a:solidFill>
                  <a:schemeClr val="tx1"/>
                </a:solidFill>
              </a:rPr>
              <a:t>pointedthe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2. Add protective cover around the sound insulation cotton of the door panel.</a:t>
            </a:r>
          </a:p>
          <a:p>
            <a:r>
              <a:rPr lang="en-US" dirty="0">
                <a:solidFill>
                  <a:schemeClr val="tx1"/>
                </a:solidFill>
              </a:rPr>
              <a:t>3. Add mobile casters at the bottom of the audio test equipment.</a:t>
            </a:r>
          </a:p>
          <a:p>
            <a:r>
              <a:rPr lang="en-US" dirty="0">
                <a:solidFill>
                  <a:schemeClr val="tx1"/>
                </a:solidFill>
              </a:rPr>
              <a:t>4. The protective cover of the soundproof cotton on the door panel is completely surrounded</a:t>
            </a:r>
          </a:p>
          <a:p>
            <a:r>
              <a:rPr lang="en-US" dirty="0">
                <a:solidFill>
                  <a:schemeClr val="tx1"/>
                </a:solidFill>
              </a:rPr>
              <a:t>by the opening.</a:t>
            </a:r>
          </a:p>
          <a:p>
            <a:endParaRPr lang="en-US" altLang="zh-CN" sz="14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9902" y="674704"/>
            <a:ext cx="3424839" cy="3921125"/>
          </a:xfrm>
          <a:prstGeom prst="rect">
            <a:avLst/>
          </a:prstGeom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>
            <a:off x="6504428" y="2654423"/>
            <a:ext cx="1136342" cy="506028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04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– Manual Operation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77879" y="5424256"/>
            <a:ext cx="10975921" cy="60291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Acoustic Chamber door opening size: width 850mm, height 550mm.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" y="774205"/>
            <a:ext cx="6230579" cy="42567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Right Arrow 9"/>
          <p:cNvSpPr/>
          <p:nvPr/>
        </p:nvSpPr>
        <p:spPr>
          <a:xfrm>
            <a:off x="6791418" y="2630910"/>
            <a:ext cx="1127464" cy="577049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169" y="774205"/>
            <a:ext cx="3310631" cy="425678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1427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-- Fixture Structure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92" y="967667"/>
            <a:ext cx="5664267" cy="43835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157" y="967667"/>
            <a:ext cx="3799643" cy="438358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34692" y="5637320"/>
            <a:ext cx="10975921" cy="60291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Fixture structure in the Acoustic Chamber.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262826" y="2870932"/>
            <a:ext cx="1127464" cy="577049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0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-- Fixture Structure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4" y="870012"/>
            <a:ext cx="5381162" cy="43835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521" y="870012"/>
            <a:ext cx="5513033" cy="438358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Right Arrow 8"/>
          <p:cNvSpPr/>
          <p:nvPr/>
        </p:nvSpPr>
        <p:spPr>
          <a:xfrm>
            <a:off x="5546140" y="2968586"/>
            <a:ext cx="878887" cy="493705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87484" y="5646198"/>
            <a:ext cx="11928070" cy="60291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Laud speaker and MIC structure in the Acoustic Chamber.</a:t>
            </a:r>
          </a:p>
        </p:txBody>
      </p:sp>
    </p:spTree>
    <p:extLst>
      <p:ext uri="{BB962C8B-B14F-4D97-AF65-F5344CB8AC3E}">
        <p14:creationId xmlns:p14="http://schemas.microsoft.com/office/powerpoint/2010/main" val="2555161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Distance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6011" y="5271852"/>
            <a:ext cx="10975921" cy="1084498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distance from Chamber’s speakers to SWAN’s Mics is about 30cm.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distance from above Chamber’s Left/Right Mics to Left/Right SWAN’s Full Range Speakers is about 11cm.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distance from under Chamber’s  Left/Right Mics to Left/Right SWAN’s Woofer Speakers is about 5cm.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11" y="630315"/>
            <a:ext cx="10907789" cy="4276412"/>
          </a:xfrm>
          <a:prstGeom prst="rect">
            <a:avLst/>
          </a:prstGeom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8730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</a:t>
            </a:r>
            <a:r>
              <a:rPr lang="en-US" sz="3200" b="1" i="1" dirty="0"/>
              <a:t>Test Structure Proposal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6383044" y="592895"/>
            <a:ext cx="5669202" cy="532756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/>
                </a:solidFill>
              </a:rPr>
              <a:t>Test Coverage Test System Diagram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frequency response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Harmonic Distortion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sensitivity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isolation test (1K)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frequency response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Harmonic Distortion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Rub &amp; Buzz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R/L Balance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Test Equipment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IPC with monitor, Keyboard &amp; Mouse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barcode scanner – Honeywell 1900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DC Power adaptor –Customer consign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Audio Generator – NI USB-4431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</a:t>
            </a:r>
            <a:r>
              <a:rPr lang="en-US" sz="1400" dirty="0" err="1">
                <a:solidFill>
                  <a:schemeClr val="tx1"/>
                </a:solidFill>
              </a:rPr>
              <a:t>Laudspeaker</a:t>
            </a:r>
            <a:r>
              <a:rPr lang="en-US" sz="1400" dirty="0">
                <a:solidFill>
                  <a:schemeClr val="tx1"/>
                </a:solidFill>
              </a:rPr>
              <a:t> -- Customize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Audio amplifier &amp; Analyzer – </a:t>
            </a:r>
            <a:r>
              <a:rPr lang="en-US" sz="1400" dirty="0" err="1">
                <a:solidFill>
                  <a:schemeClr val="tx1"/>
                </a:solidFill>
              </a:rPr>
              <a:t>MegaSig</a:t>
            </a:r>
            <a:r>
              <a:rPr lang="en-US" sz="1400" dirty="0">
                <a:solidFill>
                  <a:schemeClr val="tx1"/>
                </a:solidFill>
              </a:rPr>
              <a:t> PM 6143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MIC – GRAS 40 pp * 4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Acoustic Chamber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Test Fixture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Test Control PCBA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Test Software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</a:t>
            </a:r>
            <a:r>
              <a:rPr lang="en-US" sz="1400" dirty="0" err="1">
                <a:solidFill>
                  <a:schemeClr val="tx1"/>
                </a:solidFill>
              </a:rPr>
              <a:t>Labview</a:t>
            </a:r>
            <a:r>
              <a:rPr lang="en-US" sz="1400" dirty="0">
                <a:solidFill>
                  <a:schemeClr val="tx1"/>
                </a:solidFill>
              </a:rPr>
              <a:t>: Serial Number: H21M50456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NI Sound &amp; Vibration Toolkit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47" y="647322"/>
            <a:ext cx="6096832" cy="2948345"/>
          </a:xfrm>
          <a:prstGeom prst="rect">
            <a:avLst/>
          </a:prstGeom>
          <a:ln w="19050"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7" y="4163619"/>
            <a:ext cx="6096832" cy="18112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 rot="5400000">
            <a:off x="3030522" y="3625007"/>
            <a:ext cx="526498" cy="550727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02300" y="3924335"/>
            <a:ext cx="2547579" cy="2632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Sound analysis equipment 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5BFF2C1-4AB7-A34D-A1DB-03889FC27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044" y="5984198"/>
            <a:ext cx="4529148" cy="81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52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</a:t>
            </a:r>
            <a:r>
              <a:rPr lang="en-US" sz="3200" b="1" i="1" dirty="0"/>
              <a:t>Test Structure Proposal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6383044" y="886808"/>
            <a:ext cx="5669202" cy="543074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Re-use equipment:</a:t>
            </a:r>
          </a:p>
          <a:p>
            <a:r>
              <a:rPr lang="en-US" dirty="0">
                <a:solidFill>
                  <a:schemeClr val="tx1"/>
                </a:solidFill>
              </a:rPr>
              <a:t>• Test PC</a:t>
            </a:r>
          </a:p>
          <a:p>
            <a:r>
              <a:rPr lang="en-US" dirty="0">
                <a:solidFill>
                  <a:schemeClr val="tx1"/>
                </a:solidFill>
              </a:rPr>
              <a:t>• Acoustic chamber</a:t>
            </a:r>
          </a:p>
          <a:p>
            <a:r>
              <a:rPr lang="en-US" dirty="0">
                <a:solidFill>
                  <a:schemeClr val="tx1"/>
                </a:solidFill>
              </a:rPr>
              <a:t>• Audio generator, NI USB-4431</a:t>
            </a:r>
          </a:p>
          <a:p>
            <a:r>
              <a:rPr lang="en-US" dirty="0">
                <a:solidFill>
                  <a:schemeClr val="tx1"/>
                </a:solidFill>
              </a:rPr>
              <a:t>• Audio amplifier &amp; Analyzer – </a:t>
            </a:r>
            <a:r>
              <a:rPr lang="en-US" dirty="0" err="1">
                <a:solidFill>
                  <a:schemeClr val="tx1"/>
                </a:solidFill>
              </a:rPr>
              <a:t>MegaSig</a:t>
            </a:r>
            <a:r>
              <a:rPr lang="en-US" dirty="0">
                <a:solidFill>
                  <a:schemeClr val="tx1"/>
                </a:solidFill>
              </a:rPr>
              <a:t> PM 6143</a:t>
            </a:r>
          </a:p>
          <a:p>
            <a:r>
              <a:rPr lang="en-US" dirty="0">
                <a:solidFill>
                  <a:schemeClr val="tx1"/>
                </a:solidFill>
              </a:rPr>
              <a:t>• MIC – GRAS 40 pp * 2</a:t>
            </a:r>
          </a:p>
          <a:p>
            <a:r>
              <a:rPr lang="en-US" dirty="0">
                <a:solidFill>
                  <a:schemeClr val="tx1"/>
                </a:solidFill>
              </a:rPr>
              <a:t>• barcode scanner – Honeywell 1900</a:t>
            </a:r>
          </a:p>
          <a:p>
            <a:r>
              <a:rPr lang="en-US" dirty="0">
                <a:solidFill>
                  <a:schemeClr val="tx1"/>
                </a:solidFill>
              </a:rPr>
              <a:t>Items to be changed:</a:t>
            </a:r>
          </a:p>
          <a:p>
            <a:r>
              <a:rPr lang="en-US" dirty="0">
                <a:solidFill>
                  <a:schemeClr val="tx1"/>
                </a:solidFill>
              </a:rPr>
              <a:t>• Re-design/fabricate a new test fixture inside the acoustic chamber to support the new model</a:t>
            </a:r>
          </a:p>
          <a:p>
            <a:r>
              <a:rPr lang="en-US" dirty="0">
                <a:solidFill>
                  <a:schemeClr val="tx1"/>
                </a:solidFill>
              </a:rPr>
              <a:t>of products.</a:t>
            </a:r>
          </a:p>
          <a:p>
            <a:r>
              <a:rPr lang="en-US" dirty="0">
                <a:solidFill>
                  <a:schemeClr val="tx1"/>
                </a:solidFill>
              </a:rPr>
              <a:t>• Add 2 new MIC(GRAS 40pp) to test 4 SPK of the new model of product.</a:t>
            </a:r>
          </a:p>
          <a:p>
            <a:r>
              <a:rPr lang="en-US" dirty="0">
                <a:solidFill>
                  <a:schemeClr val="tx1"/>
                </a:solidFill>
              </a:rPr>
              <a:t>• Re-develop new test software to test the new model of product.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47" y="886808"/>
            <a:ext cx="6096832" cy="2948345"/>
          </a:xfrm>
          <a:prstGeom prst="rect">
            <a:avLst/>
          </a:prstGeom>
          <a:ln w="19050"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7" y="4492490"/>
            <a:ext cx="6096832" cy="182506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 rot="5400000">
            <a:off x="3067911" y="3916969"/>
            <a:ext cx="526498" cy="493705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5479" y="4035290"/>
            <a:ext cx="914400" cy="39178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 PC</a:t>
            </a:r>
          </a:p>
        </p:txBody>
      </p:sp>
    </p:spTree>
    <p:extLst>
      <p:ext uri="{BB962C8B-B14F-4D97-AF65-F5344CB8AC3E}">
        <p14:creationId xmlns:p14="http://schemas.microsoft.com/office/powerpoint/2010/main" val="4185244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Test Functions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779487"/>
              </p:ext>
            </p:extLst>
          </p:nvPr>
        </p:nvGraphicFramePr>
        <p:xfrm>
          <a:off x="521993" y="863508"/>
          <a:ext cx="8542107" cy="5014452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63054">
                  <a:extLst>
                    <a:ext uri="{9D8B030D-6E8A-4147-A177-3AD203B41FA5}">
                      <a16:colId xmlns:a16="http://schemas.microsoft.com/office/drawing/2014/main" val="3266044776"/>
                    </a:ext>
                  </a:extLst>
                </a:gridCol>
                <a:gridCol w="3804203">
                  <a:extLst>
                    <a:ext uri="{9D8B030D-6E8A-4147-A177-3AD203B41FA5}">
                      <a16:colId xmlns:a16="http://schemas.microsoft.com/office/drawing/2014/main" val="3231767579"/>
                    </a:ext>
                  </a:extLst>
                </a:gridCol>
                <a:gridCol w="2815754">
                  <a:extLst>
                    <a:ext uri="{9D8B030D-6E8A-4147-A177-3AD203B41FA5}">
                      <a16:colId xmlns:a16="http://schemas.microsoft.com/office/drawing/2014/main" val="3772378319"/>
                    </a:ext>
                  </a:extLst>
                </a:gridCol>
                <a:gridCol w="1259096">
                  <a:extLst>
                    <a:ext uri="{9D8B030D-6E8A-4147-A177-3AD203B41FA5}">
                      <a16:colId xmlns:a16="http://schemas.microsoft.com/office/drawing/2014/main" val="778965466"/>
                    </a:ext>
                  </a:extLst>
                </a:gridCol>
              </a:tblGrid>
              <a:tr h="2340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Title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Spec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Time(s)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339869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DUT Connection Test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(1, 1)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19740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- 550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90)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22.804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24967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- 800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90)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105507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710539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- 4k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353264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- 8k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(54, 90)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82646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375324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Speaker_THD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(0.0015, 5) 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73235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Speaker_Balance_Left - 1k Hz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51426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Speaker_Balance_Right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059801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Speaker_Left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Right Radio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(0.8, 1.2)  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4829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(75, 98)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17.863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05975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(80, 98)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728111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- 550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(70, 98)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902988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Speaker_THD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(0.0015, 5)  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41123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Speaker_Balance_Left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(80, 120) 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91234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Speaker_Balance_Right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(80, 120) 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9.397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20667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Speaker_Left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Right Radio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(0.7, 1.4)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720790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Speaker_Air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Leakage Test - 50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(48, 52) 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9.452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987601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Speaker_Air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Leakage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Test_Pushing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- 550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(-110, -67)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951875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Speaker_Air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Leakage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Test_Pushing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- 850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(-120, -67)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917409"/>
                  </a:ext>
                </a:extLst>
              </a:tr>
            </a:tbl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436495"/>
              </p:ext>
            </p:extLst>
          </p:nvPr>
        </p:nvGraphicFramePr>
        <p:xfrm>
          <a:off x="9375330" y="863508"/>
          <a:ext cx="1455427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75330" y="863508"/>
                        <a:ext cx="1455427" cy="7715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190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4183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Test Functions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851073"/>
              </p:ext>
            </p:extLst>
          </p:nvPr>
        </p:nvGraphicFramePr>
        <p:xfrm>
          <a:off x="585926" y="1026138"/>
          <a:ext cx="8291744" cy="4874520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43620">
                  <a:extLst>
                    <a:ext uri="{9D8B030D-6E8A-4147-A177-3AD203B41FA5}">
                      <a16:colId xmlns:a16="http://schemas.microsoft.com/office/drawing/2014/main" val="829137881"/>
                    </a:ext>
                  </a:extLst>
                </a:gridCol>
                <a:gridCol w="3905507">
                  <a:extLst>
                    <a:ext uri="{9D8B030D-6E8A-4147-A177-3AD203B41FA5}">
                      <a16:colId xmlns:a16="http://schemas.microsoft.com/office/drawing/2014/main" val="3248590056"/>
                    </a:ext>
                  </a:extLst>
                </a:gridCol>
                <a:gridCol w="2520423">
                  <a:extLst>
                    <a:ext uri="{9D8B030D-6E8A-4147-A177-3AD203B41FA5}">
                      <a16:colId xmlns:a16="http://schemas.microsoft.com/office/drawing/2014/main" val="84208132"/>
                    </a:ext>
                  </a:extLst>
                </a:gridCol>
                <a:gridCol w="1222194">
                  <a:extLst>
                    <a:ext uri="{9D8B030D-6E8A-4147-A177-3AD203B41FA5}">
                      <a16:colId xmlns:a16="http://schemas.microsoft.com/office/drawing/2014/main" val="2147817169"/>
                    </a:ext>
                  </a:extLst>
                </a:gridCol>
              </a:tblGrid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Title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Spec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Time(s)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66544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20.773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84888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571642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836434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305498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04303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68959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84174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22116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64085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41975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32661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13625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277841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73778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3.244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726162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15537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96950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320239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603463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202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642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36385</TotalTime>
  <Words>1199</Words>
  <Application>Microsoft Macintosh PowerPoint</Application>
  <PresentationFormat>寬螢幕</PresentationFormat>
  <Paragraphs>269</Paragraphs>
  <Slides>14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Office 佈景主題</vt:lpstr>
      <vt:lpstr>1_Office 佈景主題</vt:lpstr>
      <vt:lpstr>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Microsoft Office 使用者</cp:lastModifiedBy>
  <cp:revision>4705</cp:revision>
  <dcterms:created xsi:type="dcterms:W3CDTF">2020-08-07T01:32:39Z</dcterms:created>
  <dcterms:modified xsi:type="dcterms:W3CDTF">2022-03-02T09:04:20Z</dcterms:modified>
</cp:coreProperties>
</file>